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embeddings/Microsoft_Equation1.bin" ContentType="application/vnd.openxmlformats-officedocument.oleObject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1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3CAF-8B25-CC48-AD45-8C7F42E8ACD8}" type="datetimeFigureOut">
              <a:rPr lang="en-US" smtClean="0"/>
              <a:pPr/>
              <a:t>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24D3-78D9-0A4D-9DDD-44D0B32ED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3CAF-8B25-CC48-AD45-8C7F42E8ACD8}" type="datetimeFigureOut">
              <a:rPr lang="en-US" smtClean="0"/>
              <a:pPr/>
              <a:t>1/5/12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24D3-78D9-0A4D-9DDD-44D0B32EDC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3CAF-8B25-CC48-AD45-8C7F42E8ACD8}" type="datetimeFigureOut">
              <a:rPr lang="en-US" smtClean="0"/>
              <a:pPr/>
              <a:t>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24D3-78D9-0A4D-9DDD-44D0B32ED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3CAF-8B25-CC48-AD45-8C7F42E8ACD8}" type="datetimeFigureOut">
              <a:rPr lang="en-US" smtClean="0"/>
              <a:pPr/>
              <a:t>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24D3-78D9-0A4D-9DDD-44D0B32ED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3CAF-8B25-CC48-AD45-8C7F42E8ACD8}" type="datetimeFigureOut">
              <a:rPr lang="en-US" smtClean="0"/>
              <a:pPr/>
              <a:t>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24D3-78D9-0A4D-9DDD-44D0B32ED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3CAF-8B25-CC48-AD45-8C7F42E8ACD8}" type="datetimeFigureOut">
              <a:rPr lang="en-US" smtClean="0"/>
              <a:pPr/>
              <a:t>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24D3-78D9-0A4D-9DDD-44D0B32EDC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3CAF-8B25-CC48-AD45-8C7F42E8ACD8}" type="datetimeFigureOut">
              <a:rPr lang="en-US" smtClean="0"/>
              <a:pPr/>
              <a:t>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24D3-78D9-0A4D-9DDD-44D0B32ED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3CAF-8B25-CC48-AD45-8C7F42E8ACD8}" type="datetimeFigureOut">
              <a:rPr lang="en-US" smtClean="0"/>
              <a:pPr/>
              <a:t>1/5/12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24D3-78D9-0A4D-9DDD-44D0B32ED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3CAF-8B25-CC48-AD45-8C7F42E8ACD8}" type="datetimeFigureOut">
              <a:rPr lang="en-US" smtClean="0"/>
              <a:pPr/>
              <a:t>1/5/12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24D3-78D9-0A4D-9DDD-44D0B32ED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3CAF-8B25-CC48-AD45-8C7F42E8ACD8}" type="datetimeFigureOut">
              <a:rPr lang="en-US" smtClean="0"/>
              <a:pPr/>
              <a:t>1/5/12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24D3-78D9-0A4D-9DDD-44D0B32ED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3CAF-8B25-CC48-AD45-8C7F42E8ACD8}" type="datetimeFigureOut">
              <a:rPr lang="en-US" smtClean="0"/>
              <a:pPr/>
              <a:t>1/5/12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24D3-78D9-0A4D-9DDD-44D0B32ED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3CAF-8B25-CC48-AD45-8C7F42E8ACD8}" type="datetimeFigureOut">
              <a:rPr lang="en-US" smtClean="0"/>
              <a:pPr/>
              <a:t>1/5/12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24D3-78D9-0A4D-9DDD-44D0B32ED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B713CAF-8B25-CC48-AD45-8C7F42E8ACD8}" type="datetimeFigureOut">
              <a:rPr lang="en-US" smtClean="0"/>
              <a:pPr/>
              <a:t>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9D2924D3-78D9-0A4D-9DDD-44D0B32ED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chem35.files.wordpress.com/2007/11/ch03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Error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Significant Figures and Error Propagation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(Cont.)</a:t>
            </a:r>
            <a:endParaRPr lang="en-US" dirty="0"/>
          </a:p>
        </p:txBody>
      </p:sp>
      <p:pic>
        <p:nvPicPr>
          <p:cNvPr id="3" name="Picture 2" descr="screenshot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6352"/>
            <a:ext cx="9144000" cy="1920875"/>
          </a:xfrm>
          <a:prstGeom prst="rect">
            <a:avLst/>
          </a:prstGeom>
        </p:spPr>
      </p:pic>
      <p:pic>
        <p:nvPicPr>
          <p:cNvPr id="4" name="Picture 3" descr="screenshot_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16" y="1679263"/>
            <a:ext cx="5932400" cy="108708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19747"/>
          </a:xfrm>
        </p:spPr>
        <p:txBody>
          <a:bodyPr/>
          <a:lstStyle/>
          <a:p>
            <a:r>
              <a:rPr lang="en-US" dirty="0" smtClean="0"/>
              <a:t>Mixed Operation</a:t>
            </a:r>
            <a:endParaRPr lang="en-US" dirty="0"/>
          </a:p>
        </p:txBody>
      </p:sp>
      <p:pic>
        <p:nvPicPr>
          <p:cNvPr id="3" name="Picture 2" descr="screenshot_1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798" y="727323"/>
            <a:ext cx="7779716" cy="613067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70299"/>
          </a:xfrm>
        </p:spPr>
        <p:txBody>
          <a:bodyPr/>
          <a:lstStyle/>
          <a:p>
            <a:r>
              <a:rPr lang="en-US" dirty="0" smtClean="0"/>
              <a:t>Changing significant figure</a:t>
            </a:r>
            <a:endParaRPr lang="en-US" dirty="0"/>
          </a:p>
        </p:txBody>
      </p:sp>
      <p:pic>
        <p:nvPicPr>
          <p:cNvPr id="3" name="Picture 2" descr="screenshot_1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77875"/>
            <a:ext cx="9144000" cy="60801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3" name="Picture 2" descr="screenshot_17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659425"/>
            <a:ext cx="9144000" cy="4127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59554"/>
            <a:ext cx="8042276" cy="1314502"/>
          </a:xfrm>
        </p:spPr>
        <p:txBody>
          <a:bodyPr/>
          <a:lstStyle/>
          <a:p>
            <a:r>
              <a:rPr lang="en-US" dirty="0" smtClean="0"/>
              <a:t>Exercise </a:t>
            </a:r>
            <a:br>
              <a:rPr lang="en-US" dirty="0" smtClean="0"/>
            </a:br>
            <a:r>
              <a:rPr lang="en-US" dirty="0" smtClean="0"/>
              <a:t>Significant Figures</a:t>
            </a:r>
            <a:endParaRPr lang="en-US" dirty="0"/>
          </a:p>
        </p:txBody>
      </p:sp>
      <p:pic>
        <p:nvPicPr>
          <p:cNvPr id="3" name="Picture 2" descr="screenshot_18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275" y="2053592"/>
            <a:ext cx="6934200" cy="1879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598035"/>
          </a:xfrm>
        </p:spPr>
        <p:txBody>
          <a:bodyPr/>
          <a:lstStyle/>
          <a:p>
            <a:r>
              <a:rPr lang="en-US" dirty="0" smtClean="0"/>
              <a:t>Propagation of Error</a:t>
            </a:r>
            <a:endParaRPr lang="en-US" dirty="0"/>
          </a:p>
        </p:txBody>
      </p:sp>
      <p:pic>
        <p:nvPicPr>
          <p:cNvPr id="3" name="Picture 2" descr="screenshot_19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793" y="880290"/>
            <a:ext cx="6527234" cy="2534743"/>
          </a:xfrm>
          <a:prstGeom prst="rect">
            <a:avLst/>
          </a:prstGeom>
        </p:spPr>
      </p:pic>
      <p:pic>
        <p:nvPicPr>
          <p:cNvPr id="4" name="Picture 3" descr="screenshot_2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499"/>
          <a:stretch>
            <a:fillRect/>
          </a:stretch>
        </p:blipFill>
        <p:spPr>
          <a:xfrm>
            <a:off x="326083" y="3415033"/>
            <a:ext cx="7413480" cy="312659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5576" y="2290523"/>
            <a:ext cx="65908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of the materials in this lecture is taken directly from:</a:t>
            </a:r>
          </a:p>
          <a:p>
            <a:r>
              <a:rPr lang="en-US" dirty="0" smtClean="0">
                <a:hlinkClick r:id="rId2"/>
              </a:rPr>
              <a:t>http://chem35.files.wordpress.com/2007/11/ch03.</a:t>
            </a:r>
            <a:r>
              <a:rPr lang="en-US" dirty="0" smtClean="0">
                <a:hlinkClick r:id="rId2"/>
              </a:rPr>
              <a:t>pdf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Download and read the chapter directly for more details.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13840"/>
            <a:ext cx="8042276" cy="549678"/>
          </a:xfrm>
        </p:spPr>
        <p:txBody>
          <a:bodyPr/>
          <a:lstStyle/>
          <a:p>
            <a:r>
              <a:rPr lang="en-US" dirty="0" smtClean="0"/>
              <a:t>Instrument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07267"/>
            <a:ext cx="8042276" cy="229073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Try to guess to one digit beyond the smallest scale</a:t>
            </a:r>
          </a:p>
          <a:p>
            <a:r>
              <a:rPr lang="en-US" dirty="0" smtClean="0"/>
              <a:t>A typical ruler is graduated to 1mm, read length to 0.1mm (thus the error is ±0.1mm)</a:t>
            </a:r>
          </a:p>
          <a:p>
            <a:r>
              <a:rPr lang="en-US" dirty="0" smtClean="0"/>
              <a:t>For a digital instrument, the last digit is the uncertainty. For example 2.34g means (2.34</a:t>
            </a:r>
            <a:r>
              <a:rPr lang="en-US" smtClean="0"/>
              <a:t>±0.01</a:t>
            </a:r>
            <a:r>
              <a:rPr lang="en-US" dirty="0" smtClean="0"/>
              <a:t>)g.</a:t>
            </a:r>
          </a:p>
          <a:p>
            <a:endParaRPr lang="en-US" dirty="0"/>
          </a:p>
        </p:txBody>
      </p:sp>
      <p:pic>
        <p:nvPicPr>
          <p:cNvPr id="6" name="Picture 5" descr="ruler-cm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4096" y="3539129"/>
            <a:ext cx="3681817" cy="2910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63169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57593"/>
            <a:ext cx="8042276" cy="2029989"/>
          </a:xfrm>
        </p:spPr>
        <p:txBody>
          <a:bodyPr/>
          <a:lstStyle/>
          <a:p>
            <a:r>
              <a:rPr lang="en-US" dirty="0" smtClean="0"/>
              <a:t>Absorbance: 0.234±0.001 (typical case)</a:t>
            </a:r>
          </a:p>
          <a:p>
            <a:r>
              <a:rPr lang="en-US" dirty="0" smtClean="0"/>
              <a:t>Transmittance: 58.3±0.2 (judgment call: scale for transmittance too small to see clearly)</a:t>
            </a:r>
            <a:endParaRPr lang="en-US" dirty="0"/>
          </a:p>
        </p:txBody>
      </p:sp>
      <p:pic>
        <p:nvPicPr>
          <p:cNvPr id="4" name="Picture 3" descr="screenshot_0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245272"/>
            <a:ext cx="9144000" cy="346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9275" y="595334"/>
            <a:ext cx="8042276" cy="1336956"/>
          </a:xfrm>
        </p:spPr>
        <p:txBody>
          <a:bodyPr/>
          <a:lstStyle/>
          <a:p>
            <a:r>
              <a:rPr lang="en-US" dirty="0" smtClean="0"/>
              <a:t>Arithmetic</a:t>
            </a:r>
            <a:br>
              <a:rPr lang="en-US" dirty="0" smtClean="0"/>
            </a:br>
            <a:r>
              <a:rPr lang="en-US" dirty="0" smtClean="0"/>
              <a:t>Addition and Subtraction</a:t>
            </a:r>
            <a:endParaRPr lang="en-US" dirty="0"/>
          </a:p>
        </p:txBody>
      </p:sp>
      <p:pic>
        <p:nvPicPr>
          <p:cNvPr id="5" name="Picture 4" descr="screenshot_0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438" y="2862263"/>
            <a:ext cx="3771900" cy="2133600"/>
          </a:xfrm>
          <a:prstGeom prst="rect">
            <a:avLst/>
          </a:prstGeom>
        </p:spPr>
      </p:pic>
      <p:pic>
        <p:nvPicPr>
          <p:cNvPr id="6" name="Picture 5" descr="screenshot_0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7783" y="2391867"/>
            <a:ext cx="3530600" cy="3225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Notation</a:t>
            </a:r>
            <a:endParaRPr lang="en-US" dirty="0"/>
          </a:p>
        </p:txBody>
      </p:sp>
      <p:pic>
        <p:nvPicPr>
          <p:cNvPr id="3" name="Picture 2" descr="screenshot_0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9257" y="3805334"/>
            <a:ext cx="7569848" cy="2162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275" y="1608169"/>
            <a:ext cx="81731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Express numbers to the same exponents during addition and </a:t>
            </a:r>
            <a:r>
              <a:rPr lang="en-US" sz="2300" dirty="0" smtClean="0">
                <a:solidFill>
                  <a:srgbClr val="010000"/>
                </a:solidFill>
              </a:rPr>
              <a:t>subtraction.</a:t>
            </a:r>
            <a:endParaRPr lang="en-US" sz="2300" dirty="0">
              <a:solidFill>
                <a:srgbClr val="01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Arithmetic</a:t>
            </a:r>
            <a:br>
              <a:rPr lang="en-US" dirty="0" smtClean="0"/>
            </a:br>
            <a:r>
              <a:rPr lang="en-US" dirty="0" smtClean="0"/>
              <a:t>Multiplication and Division</a:t>
            </a:r>
            <a:endParaRPr lang="en-US" dirty="0"/>
          </a:p>
        </p:txBody>
      </p:sp>
      <p:pic>
        <p:nvPicPr>
          <p:cNvPr id="3" name="Picture 2" descr="screenshot_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60" y="3013151"/>
            <a:ext cx="8788400" cy="14342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275" y="1608169"/>
            <a:ext cx="81731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No need to express numbers to the same exponents during multiplication and division</a:t>
            </a:r>
            <a:r>
              <a:rPr lang="en-US" sz="2300" dirty="0" smtClean="0">
                <a:solidFill>
                  <a:srgbClr val="010000"/>
                </a:solidFill>
              </a:rPr>
              <a:t>.</a:t>
            </a:r>
            <a:endParaRPr lang="en-US" sz="2300" dirty="0">
              <a:solidFill>
                <a:srgbClr val="01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17105"/>
            <a:ext cx="8042276" cy="1291817"/>
          </a:xfrm>
        </p:spPr>
        <p:txBody>
          <a:bodyPr/>
          <a:lstStyle/>
          <a:p>
            <a:r>
              <a:rPr lang="en-US" dirty="0" smtClean="0"/>
              <a:t>Propagation of Error</a:t>
            </a:r>
            <a:br>
              <a:rPr lang="en-US" dirty="0" smtClean="0"/>
            </a:br>
            <a:r>
              <a:rPr lang="en-US" dirty="0" smtClean="0"/>
              <a:t>Addition and Subtraction</a:t>
            </a:r>
            <a:endParaRPr lang="en-US" dirty="0"/>
          </a:p>
        </p:txBody>
      </p:sp>
      <p:pic>
        <p:nvPicPr>
          <p:cNvPr id="3" name="Picture 2" descr="screenshot_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279" y="1452369"/>
            <a:ext cx="3085903" cy="1863763"/>
          </a:xfrm>
          <a:prstGeom prst="rect">
            <a:avLst/>
          </a:prstGeom>
        </p:spPr>
      </p:pic>
      <p:pic>
        <p:nvPicPr>
          <p:cNvPr id="4" name="Picture 3" descr="screenshot_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2839" y="3316132"/>
            <a:ext cx="3333343" cy="953849"/>
          </a:xfrm>
          <a:prstGeom prst="rect">
            <a:avLst/>
          </a:prstGeom>
        </p:spPr>
      </p:pic>
      <p:pic>
        <p:nvPicPr>
          <p:cNvPr id="5" name="Picture 4" descr="screenshot_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127" y="4269981"/>
            <a:ext cx="6930731" cy="684102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11410" y="5059901"/>
          <a:ext cx="8912014" cy="1111224"/>
        </p:xfrm>
        <a:graphic>
          <a:graphicData uri="http://schemas.openxmlformats.org/presentationml/2006/ole">
            <p:oleObj spid="_x0000_s47106" name="Equation" r:id="rId6" imgW="5092700" imgH="635000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3" name="Picture 2" descr="screenshot_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9" y="2433449"/>
            <a:ext cx="8915400" cy="17892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17554"/>
          </a:xfrm>
        </p:spPr>
        <p:txBody>
          <a:bodyPr/>
          <a:lstStyle/>
          <a:p>
            <a:r>
              <a:rPr lang="en-US" sz="3500" dirty="0" smtClean="0"/>
              <a:t>Propagation of Error</a:t>
            </a:r>
            <a:br>
              <a:rPr lang="en-US" sz="3500" dirty="0" smtClean="0"/>
            </a:br>
            <a:r>
              <a:rPr lang="en-US" sz="3500" dirty="0" smtClean="0"/>
              <a:t>Multiplication and Division</a:t>
            </a:r>
            <a:endParaRPr lang="en-US" sz="3500" dirty="0"/>
          </a:p>
        </p:txBody>
      </p:sp>
      <p:pic>
        <p:nvPicPr>
          <p:cNvPr id="3" name="Picture 2" descr="screenshot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96" y="1125130"/>
            <a:ext cx="7731875" cy="2781327"/>
          </a:xfrm>
          <a:prstGeom prst="rect">
            <a:avLst/>
          </a:prstGeom>
        </p:spPr>
      </p:pic>
      <p:pic>
        <p:nvPicPr>
          <p:cNvPr id="4" name="Picture 3" descr="screenshot_1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1537" y="3755410"/>
            <a:ext cx="5035309" cy="825460"/>
          </a:xfrm>
          <a:prstGeom prst="rect">
            <a:avLst/>
          </a:prstGeom>
        </p:spPr>
      </p:pic>
      <p:pic>
        <p:nvPicPr>
          <p:cNvPr id="5" name="Picture 4" descr="screenshot_1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988" y="4580870"/>
            <a:ext cx="8753245" cy="173545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190</TotalTime>
  <Words>198</Words>
  <Application>Microsoft Macintosh PowerPoint</Application>
  <PresentationFormat>On-screen Show (4:3)</PresentationFormat>
  <Paragraphs>28</Paragraphs>
  <Slides>16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Breeze</vt:lpstr>
      <vt:lpstr>Equation</vt:lpstr>
      <vt:lpstr>Error Analysis</vt:lpstr>
      <vt:lpstr>Instrument Reading</vt:lpstr>
      <vt:lpstr>Examples</vt:lpstr>
      <vt:lpstr>Arithmetic Addition and Subtraction</vt:lpstr>
      <vt:lpstr>Scientific Notation</vt:lpstr>
      <vt:lpstr>Arithmetic Multiplication and Division</vt:lpstr>
      <vt:lpstr>Propagation of Error Addition and Subtraction</vt:lpstr>
      <vt:lpstr>Example</vt:lpstr>
      <vt:lpstr>Propagation of Error Multiplication and Division</vt:lpstr>
      <vt:lpstr>Example (Cont.)</vt:lpstr>
      <vt:lpstr>Mixed Operation</vt:lpstr>
      <vt:lpstr>Changing significant figure</vt:lpstr>
      <vt:lpstr>Summary</vt:lpstr>
      <vt:lpstr>Exercise  Significant Figures</vt:lpstr>
      <vt:lpstr>Propagation of Error</vt:lpstr>
      <vt:lpstr>Credits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Error Analysis</dc:title>
  <dc:creator>Wilfred Lee</dc:creator>
  <cp:lastModifiedBy>Wilfred Lee</cp:lastModifiedBy>
  <cp:revision>24</cp:revision>
  <dcterms:created xsi:type="dcterms:W3CDTF">2012-01-05T12:04:44Z</dcterms:created>
  <dcterms:modified xsi:type="dcterms:W3CDTF">2012-01-05T12:06:03Z</dcterms:modified>
</cp:coreProperties>
</file>